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1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0"/>
    <p:restoredTop sz="96925"/>
  </p:normalViewPr>
  <p:slideViewPr>
    <p:cSldViewPr snapToGrid="0" snapToObjects="1">
      <p:cViewPr varScale="1">
        <p:scale>
          <a:sx n="81" d="100"/>
          <a:sy n="81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6734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12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301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8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4307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55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185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9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44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067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507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261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.123rf.com/photo_71710179_&#48289;&#53552;-&#54788;&#45824;-sms-&#46608;&#45716;-&#47700;&#49884;&#51648;-&#50500;&#51060;&#53080;&#51077;&#45768;&#45796;-&#44144;&#54408;-&#50672;&#49444;-&#51665;&#54633;&#51077;&#45768;&#45796;-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85276-22B4-0649-A96F-1505176B6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Messenger DB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0A50B8-AACE-9444-A2F7-74A8830EA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2018158037 </a:t>
            </a:r>
            <a:r>
              <a:rPr kumimoji="1" lang="ko-KR" altLang="en-US" dirty="0" err="1"/>
              <a:t>주우재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2016156013</a:t>
            </a:r>
            <a:r>
              <a:rPr kumimoji="1" lang="ko-KR" altLang="en-US" dirty="0"/>
              <a:t> 박재희</a:t>
            </a:r>
          </a:p>
        </p:txBody>
      </p:sp>
    </p:spTree>
    <p:extLst>
      <p:ext uri="{BB962C8B-B14F-4D97-AF65-F5344CB8AC3E}">
        <p14:creationId xmlns:p14="http://schemas.microsoft.com/office/powerpoint/2010/main" val="122772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875A9-A02B-BC43-949B-5CC9FCCC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A5AC5-980C-254D-9F6C-3630850A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597215"/>
            <a:ext cx="9376913" cy="2441275"/>
          </a:xfrm>
        </p:spPr>
        <p:txBody>
          <a:bodyPr>
            <a:normAutofit/>
          </a:bodyPr>
          <a:lstStyle/>
          <a:p>
            <a:r>
              <a:rPr lang="en-US" altLang="ko-KR" dirty="0"/>
              <a:t>CREATE TABLE   `</a:t>
            </a:r>
            <a:r>
              <a:rPr lang="en-US" altLang="ko-KR" b="1" dirty="0"/>
              <a:t>conversation</a:t>
            </a:r>
            <a:r>
              <a:rPr lang="en-US" altLang="ko-KR" dirty="0"/>
              <a:t>` (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conversation_id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 PRIMARY KEY AUTO_INCREMENT,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user_a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user_b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  <a:br>
              <a:rPr lang="en-US" altLang="ko-KR" dirty="0"/>
            </a:br>
            <a:r>
              <a:rPr lang="en-US" altLang="ko-KR" dirty="0"/>
              <a:t>`time` </a:t>
            </a:r>
            <a:r>
              <a:rPr lang="en-US" altLang="ko-KR" dirty="0" err="1"/>
              <a:t>int</a:t>
            </a:r>
            <a:r>
              <a:rPr lang="en-US" altLang="ko-KR" dirty="0"/>
              <a:t>(11) DEFAULT NULL,</a:t>
            </a:r>
            <a:br>
              <a:rPr lang="en-US" altLang="ko-KR" dirty="0"/>
            </a:br>
            <a:r>
              <a:rPr lang="en-US" altLang="ko-KR" dirty="0"/>
              <a:t>FOREIGN KEY (</a:t>
            </a:r>
            <a:r>
              <a:rPr lang="en-US" altLang="ko-KR" dirty="0" err="1"/>
              <a:t>user_a</a:t>
            </a:r>
            <a:r>
              <a:rPr lang="en-US" altLang="ko-KR" dirty="0"/>
              <a:t>) REFERENCES </a:t>
            </a:r>
            <a:r>
              <a:rPr lang="en-US" altLang="ko-KR" b="1" dirty="0"/>
              <a:t>users</a:t>
            </a:r>
            <a:r>
              <a:rPr lang="en-US" altLang="ko-KR" dirty="0"/>
              <a:t>(</a:t>
            </a:r>
            <a:r>
              <a:rPr lang="en-US" altLang="ko-KR" dirty="0" err="1"/>
              <a:t>user_id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en-US" altLang="ko-KR" dirty="0"/>
              <a:t>FOREIGN KEY (</a:t>
            </a:r>
            <a:r>
              <a:rPr lang="en-US" altLang="ko-KR" dirty="0" err="1"/>
              <a:t>user_b</a:t>
            </a:r>
            <a:r>
              <a:rPr lang="en-US" altLang="ko-KR" dirty="0"/>
              <a:t>) REFERENCES </a:t>
            </a:r>
            <a:r>
              <a:rPr lang="en-US" altLang="ko-KR" b="1" dirty="0"/>
              <a:t>users</a:t>
            </a:r>
            <a:r>
              <a:rPr lang="en-US" altLang="ko-KR" dirty="0"/>
              <a:t>(</a:t>
            </a:r>
            <a:r>
              <a:rPr lang="en-US" altLang="ko-KR" dirty="0" err="1"/>
              <a:t>user_id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);</a:t>
            </a:r>
            <a:endParaRPr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68ABB51-2883-9249-A272-EE8ADCB3A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937132"/>
              </p:ext>
            </p:extLst>
          </p:nvPr>
        </p:nvGraphicFramePr>
        <p:xfrm>
          <a:off x="1371600" y="1687603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501821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664727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121572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5826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err="1"/>
                        <a:t>Conversation_id</a:t>
                      </a:r>
                      <a:endParaRPr lang="ko-KR" alt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14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21564456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55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14454556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9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44455645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30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10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6622-595F-A14E-92F2-C5DCE059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CDE51-34F6-004E-82B1-3124F2A8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479" y="3709358"/>
            <a:ext cx="9601200" cy="2813649"/>
          </a:xfrm>
        </p:spPr>
        <p:txBody>
          <a:bodyPr>
            <a:normAutofit/>
          </a:bodyPr>
          <a:lstStyle/>
          <a:p>
            <a:r>
              <a:rPr lang="en-US" altLang="ko-KR" dirty="0"/>
              <a:t>CREATE TABLE `</a:t>
            </a:r>
            <a:r>
              <a:rPr lang="en-US" altLang="ko-KR" b="1" dirty="0" err="1"/>
              <a:t>conversation_reply</a:t>
            </a:r>
            <a:r>
              <a:rPr lang="en-US" altLang="ko-KR" dirty="0"/>
              <a:t>` (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conversation_reply_id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 PRIMARY KEY AUTO_INCREMENT,</a:t>
            </a:r>
            <a:br>
              <a:rPr lang="en-US" altLang="ko-KR" dirty="0"/>
            </a:br>
            <a:r>
              <a:rPr lang="en-US" altLang="ko-KR" dirty="0"/>
              <a:t>`reply` varchar(500),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user_id_fk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  <a:br>
              <a:rPr lang="en-US" altLang="ko-KR" dirty="0"/>
            </a:br>
            <a:r>
              <a:rPr lang="en-US" altLang="ko-KR" dirty="0"/>
              <a:t>//`time`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conversation_id_fk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(11) NOT NULL,</a:t>
            </a:r>
            <a:br>
              <a:rPr lang="en-US" altLang="ko-KR" dirty="0"/>
            </a:br>
            <a:r>
              <a:rPr lang="en-US" altLang="ko-KR" dirty="0"/>
              <a:t>FOREIGN KEY (</a:t>
            </a:r>
            <a:r>
              <a:rPr lang="en-US" altLang="ko-KR" dirty="0" err="1"/>
              <a:t>user_id_fk</a:t>
            </a:r>
            <a:r>
              <a:rPr lang="en-US" altLang="ko-KR" dirty="0"/>
              <a:t>) REFERENCES </a:t>
            </a:r>
            <a:r>
              <a:rPr lang="en-US" altLang="ko-KR" b="1" dirty="0"/>
              <a:t>users</a:t>
            </a:r>
            <a:r>
              <a:rPr lang="en-US" altLang="ko-KR" dirty="0"/>
              <a:t>(</a:t>
            </a:r>
            <a:r>
              <a:rPr lang="en-US" altLang="ko-KR" dirty="0" err="1"/>
              <a:t>user_id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en-US" altLang="ko-KR" dirty="0"/>
              <a:t>FOREIGN KEY (</a:t>
            </a:r>
            <a:r>
              <a:rPr lang="en-US" altLang="ko-KR" dirty="0" err="1"/>
              <a:t>conversation_id_fk</a:t>
            </a:r>
            <a:r>
              <a:rPr lang="en-US" altLang="ko-KR" dirty="0"/>
              <a:t>) REFERENCES </a:t>
            </a:r>
            <a:r>
              <a:rPr lang="en-US" altLang="ko-KR" b="1" dirty="0"/>
              <a:t>conversation</a:t>
            </a:r>
            <a:r>
              <a:rPr lang="en-US" altLang="ko-KR" dirty="0"/>
              <a:t>(</a:t>
            </a:r>
            <a:r>
              <a:rPr lang="en-US" altLang="ko-KR" dirty="0" err="1"/>
              <a:t>conversation_id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);</a:t>
            </a:r>
            <a:endParaRPr lang="ko-KR" altLang="en-US" dirty="0"/>
          </a:p>
          <a:p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EFF0A20-A5CD-B445-8AFD-58BA603F6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941505"/>
              </p:ext>
            </p:extLst>
          </p:nvPr>
        </p:nvGraphicFramePr>
        <p:xfrm>
          <a:off x="1371600" y="1621765"/>
          <a:ext cx="1033781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562">
                  <a:extLst>
                    <a:ext uri="{9D8B030D-6E8A-4147-A177-3AD203B41FA5}">
                      <a16:colId xmlns:a16="http://schemas.microsoft.com/office/drawing/2014/main" val="216813728"/>
                    </a:ext>
                  </a:extLst>
                </a:gridCol>
                <a:gridCol w="2067562">
                  <a:extLst>
                    <a:ext uri="{9D8B030D-6E8A-4147-A177-3AD203B41FA5}">
                      <a16:colId xmlns:a16="http://schemas.microsoft.com/office/drawing/2014/main" val="3164447224"/>
                    </a:ext>
                  </a:extLst>
                </a:gridCol>
                <a:gridCol w="2067562">
                  <a:extLst>
                    <a:ext uri="{9D8B030D-6E8A-4147-A177-3AD203B41FA5}">
                      <a16:colId xmlns:a16="http://schemas.microsoft.com/office/drawing/2014/main" val="1347883542"/>
                    </a:ext>
                  </a:extLst>
                </a:gridCol>
                <a:gridCol w="2067562">
                  <a:extLst>
                    <a:ext uri="{9D8B030D-6E8A-4147-A177-3AD203B41FA5}">
                      <a16:colId xmlns:a16="http://schemas.microsoft.com/office/drawing/2014/main" val="1561863166"/>
                    </a:ext>
                  </a:extLst>
                </a:gridCol>
                <a:gridCol w="2067562">
                  <a:extLst>
                    <a:ext uri="{9D8B030D-6E8A-4147-A177-3AD203B41FA5}">
                      <a16:colId xmlns:a16="http://schemas.microsoft.com/office/drawing/2014/main" val="2640727960"/>
                    </a:ext>
                  </a:extLst>
                </a:gridCol>
              </a:tblGrid>
              <a:tr h="31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conversation_id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user_id_fk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conversation_id_fk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55176"/>
                  </a:ext>
                </a:extLst>
              </a:tr>
              <a:tr h="31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Hello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121232312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933790"/>
                  </a:ext>
                </a:extLst>
              </a:tr>
              <a:tr h="31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How are you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111232312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99267"/>
                  </a:ext>
                </a:extLst>
              </a:tr>
              <a:tr h="31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 morning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155444502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834363"/>
                  </a:ext>
                </a:extLst>
              </a:tr>
              <a:tr h="31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Whats</a:t>
                      </a:r>
                      <a:r>
                        <a:rPr lang="en-US" altLang="ko-KR" baseline="0" dirty="0"/>
                        <a:t> up?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445422111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65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0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9B6D0-1263-6E48-B2AC-C836D791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Program frame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9442051" cy="45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3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4C4CA-77D2-4D44-85BF-65BA2E2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F392-2DCE-B149-9315-486220728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9123"/>
            <a:ext cx="9601200" cy="4091354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요구사항 문석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기능 명세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개념적 설계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논리적 설계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물리적 설계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프로그램 </a:t>
            </a:r>
            <a:r>
              <a:rPr kumimoji="1" lang="en-US" altLang="ko-KR" dirty="0"/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3309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081A5-DA49-5443-9D74-19585A6B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요구사항 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09061-C047-C94A-8C0E-2D07126A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47" y="1428750"/>
            <a:ext cx="6421395" cy="2459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주소록</a:t>
            </a:r>
            <a:r>
              <a:rPr lang="en-US" altLang="ko-KR" dirty="0"/>
              <a:t>- </a:t>
            </a:r>
            <a:r>
              <a:rPr lang="ko-KR" altLang="en-US" dirty="0"/>
              <a:t>연락처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이름과 전화번호를 저장합니다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 이름 또는 전화번호가 있어야 저장이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전화번호가 없으면 메시지 송수신이 불가능합니다</a:t>
            </a:r>
            <a:r>
              <a:rPr lang="en-US" altLang="ko-KR" dirty="0"/>
              <a:t>.)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이름은 중복이 허용되나 전화번호는 달라야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048809-B25B-744A-9D42-E890D28B0088}"/>
              </a:ext>
            </a:extLst>
          </p:cNvPr>
          <p:cNvSpPr txBox="1">
            <a:spLocks/>
          </p:cNvSpPr>
          <p:nvPr/>
        </p:nvSpPr>
        <p:spPr>
          <a:xfrm>
            <a:off x="1033847" y="3888259"/>
            <a:ext cx="9938953" cy="246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* 메시지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 사용자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</a:t>
            </a:r>
            <a:r>
              <a:rPr lang="ko-KR" altLang="en-US" dirty="0"/>
              <a:t>와 사용자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r>
              <a:rPr lang="ko-KR" altLang="en-US" dirty="0"/>
              <a:t> 사이에 전달되는 문자 메시지가 저장됩니다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송신시</a:t>
            </a:r>
            <a:r>
              <a:rPr lang="ko-KR" altLang="en-US" dirty="0"/>
              <a:t> 입력은 필수사항이다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 내용은 중복될 수 있으며  동일 한 사람에게 온 메시지는 하나의 대화로 구분합니다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4.</a:t>
            </a:r>
            <a:r>
              <a:rPr lang="ko-KR" altLang="en-US" dirty="0"/>
              <a:t> 송수신된 시간에 따라 내림차순으로 저장된다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6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1890C-3834-C946-B02A-41286369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7B4C9-20D7-384F-BEE3-A07EFF62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421" y="1561071"/>
            <a:ext cx="2255111" cy="41807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주소록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전화번호 조회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이름으로 조회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연락처 추가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연락처 삭제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연락처 수정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52102A7-35C8-9A42-93A0-07DE1CBB9593}"/>
              </a:ext>
            </a:extLst>
          </p:cNvPr>
          <p:cNvSpPr txBox="1">
            <a:spLocks/>
          </p:cNvSpPr>
          <p:nvPr/>
        </p:nvSpPr>
        <p:spPr>
          <a:xfrm>
            <a:off x="5837172" y="1787613"/>
            <a:ext cx="3820295" cy="421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kumimoji="1" lang="en-US" altLang="ko-KR" dirty="0"/>
          </a:p>
          <a:p>
            <a:r>
              <a:rPr kumimoji="1" lang="ko-KR" altLang="en-US" dirty="0"/>
              <a:t>메시지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 err="1"/>
              <a:t>번호별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) </a:t>
            </a:r>
            <a:r>
              <a:rPr kumimoji="1" lang="ko-KR" altLang="en-US" dirty="0"/>
              <a:t>대화 리스트 기능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내용 조회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 err="1"/>
              <a:t>대화창</a:t>
            </a:r>
            <a:r>
              <a:rPr kumimoji="1" lang="ko-KR" altLang="en-US" dirty="0"/>
              <a:t> 삭제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삭제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송신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수신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대화대상 조회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/</a:t>
            </a:r>
            <a:r>
              <a:rPr kumimoji="1" lang="ko-KR" altLang="en-US" dirty="0"/>
              <a:t>전화번호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63F14-8B5A-2240-87AA-B8F5B90C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32" y="1977079"/>
            <a:ext cx="2644346" cy="2686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DC31AB-9DCD-594D-9631-1D5CCC8F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60" y="1775255"/>
            <a:ext cx="2461913" cy="2804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5225A-6DD7-5543-95EB-14E2CFB23236}"/>
              </a:ext>
            </a:extLst>
          </p:cNvPr>
          <p:cNvSpPr txBox="1"/>
          <p:nvPr/>
        </p:nvSpPr>
        <p:spPr>
          <a:xfrm>
            <a:off x="836140" y="6596447"/>
            <a:ext cx="10948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이미지 출처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" altLang="ko-KR" sz="1100" dirty="0">
                <a:hlinkClick r:id="rId4"/>
              </a:rPr>
              <a:t>https://kr.123rf.com/photo_71710179_</a:t>
            </a:r>
            <a:r>
              <a:rPr kumimoji="1" lang="ko-KR" altLang="en-US" sz="1100" dirty="0">
                <a:hlinkClick r:id="rId4"/>
              </a:rPr>
              <a:t>벡터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현대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en" altLang="ko-KR" sz="1100" dirty="0" err="1">
                <a:hlinkClick r:id="rId4"/>
              </a:rPr>
              <a:t>sms</a:t>
            </a:r>
            <a:r>
              <a:rPr kumimoji="1" lang="en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또는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메시지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아이콘입니다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거품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연설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집합입니다</a:t>
            </a:r>
            <a:r>
              <a:rPr kumimoji="1" lang="en-US" altLang="ko-KR" sz="1100" dirty="0">
                <a:hlinkClick r:id="rId4"/>
              </a:rPr>
              <a:t>-.</a:t>
            </a:r>
            <a:r>
              <a:rPr kumimoji="1" lang="en" altLang="ko-KR" sz="1100" dirty="0">
                <a:hlinkClick r:id="rId4"/>
              </a:rPr>
              <a:t>html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38E03-2D83-B249-B6E5-7C4774BE1D44}"/>
              </a:ext>
            </a:extLst>
          </p:cNvPr>
          <p:cNvSpPr txBox="1"/>
          <p:nvPr/>
        </p:nvSpPr>
        <p:spPr>
          <a:xfrm>
            <a:off x="8402595" y="6592270"/>
            <a:ext cx="9522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50" dirty="0"/>
              <a:t>http://g90179.com/shop/</a:t>
            </a:r>
            <a:r>
              <a:rPr kumimoji="1" lang="en" altLang="ko-KR" sz="1050" dirty="0" err="1"/>
              <a:t>item.php?it_id</a:t>
            </a:r>
            <a:r>
              <a:rPr kumimoji="1" lang="en" altLang="ko-KR" sz="1050" dirty="0"/>
              <a:t>=1536796295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214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F7791-AD4E-6442-BCD9-E4C1881A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D9B93E-AB12-2242-9C55-A31416C8E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15064"/>
              </p:ext>
            </p:extLst>
          </p:nvPr>
        </p:nvGraphicFramePr>
        <p:xfrm>
          <a:off x="1371600" y="1609983"/>
          <a:ext cx="9601200" cy="2194560"/>
        </p:xfrm>
        <a:graphic>
          <a:graphicData uri="http://schemas.openxmlformats.org/drawingml/2006/table">
            <a:tbl>
              <a:tblPr/>
              <a:tblGrid>
                <a:gridCol w="1920240">
                  <a:extLst>
                    <a:ext uri="{9D8B030D-6E8A-4147-A177-3AD203B41FA5}">
                      <a16:colId xmlns:a16="http://schemas.microsoft.com/office/drawing/2014/main" val="3549805195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7283304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10461684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0355076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690370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ko-KR" altLang="en-US">
                          <a:effectLst/>
                          <a:latin typeface="Helvetica" pitchFamily="2" charset="0"/>
                        </a:rPr>
                      </a:b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수정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추가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입력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8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주소록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839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메시지 송신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25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메시지 수신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1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대화창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4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메시지 내용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3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대화대상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2208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B3BB1F-07F7-0940-95AC-4A255853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20401"/>
              </p:ext>
            </p:extLst>
          </p:nvPr>
        </p:nvGraphicFramePr>
        <p:xfrm>
          <a:off x="1371600" y="4234455"/>
          <a:ext cx="9601200" cy="2468880"/>
        </p:xfrm>
        <a:graphic>
          <a:graphicData uri="http://schemas.openxmlformats.org/drawingml/2006/table">
            <a:tbl>
              <a:tblPr/>
              <a:tblGrid>
                <a:gridCol w="1920240">
                  <a:extLst>
                    <a:ext uri="{9D8B030D-6E8A-4147-A177-3AD203B41FA5}">
                      <a16:colId xmlns:a16="http://schemas.microsoft.com/office/drawing/2014/main" val="361378867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54586874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31642668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849962115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158979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기능명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>
                          <a:effectLst/>
                          <a:latin typeface="Helvetica" pitchFamily="2" charset="0"/>
                        </a:rPr>
                        <a:t>조회기능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연락처 수정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연락처 추가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연락처 삭제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6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설 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원하는 이름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번호조회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원하는 연락처 내용 수정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새로운 연락처 추가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기존 연락처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08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 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한글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영어이름</a:t>
                      </a:r>
                    </a:p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or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전화번호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숫자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수정내용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새로운 연락처 내용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삭제할 연락처 선택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98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출 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데이터 유무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유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데이터출력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알림창출력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수정 성공여부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추가 성공여부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 성공여부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592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E6C22F-7232-4546-A2CE-5CC19A849E22}"/>
              </a:ext>
            </a:extLst>
          </p:cNvPr>
          <p:cNvSpPr txBox="1"/>
          <p:nvPr/>
        </p:nvSpPr>
        <p:spPr>
          <a:xfrm>
            <a:off x="1371600" y="3865123"/>
            <a:ext cx="208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주소록</a:t>
            </a:r>
          </a:p>
        </p:txBody>
      </p:sp>
    </p:spTree>
    <p:extLst>
      <p:ext uri="{BB962C8B-B14F-4D97-AF65-F5344CB8AC3E}">
        <p14:creationId xmlns:p14="http://schemas.microsoft.com/office/powerpoint/2010/main" val="113381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4711-7059-2C4C-B2C2-22BB24A3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메시지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5D1289C-8392-7E4A-B1BD-75A6C35B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29513"/>
              </p:ext>
            </p:extLst>
          </p:nvPr>
        </p:nvGraphicFramePr>
        <p:xfrm>
          <a:off x="1371600" y="1532444"/>
          <a:ext cx="9601200" cy="2468880"/>
        </p:xfrm>
        <a:graphic>
          <a:graphicData uri="http://schemas.openxmlformats.org/drawingml/2006/table">
            <a:tbl>
              <a:tblPr/>
              <a:tblGrid>
                <a:gridCol w="1920240">
                  <a:extLst>
                    <a:ext uri="{9D8B030D-6E8A-4147-A177-3AD203B41FA5}">
                      <a16:colId xmlns:a16="http://schemas.microsoft.com/office/drawing/2014/main" val="239963686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22080171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58702631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91985277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242672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기능명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대화 </a:t>
                      </a:r>
                      <a:r>
                        <a:rPr lang="ko-KR" altLang="en-US" b="1" dirty="0" err="1">
                          <a:effectLst/>
                          <a:latin typeface="Helvetica" pitchFamily="2" charset="0"/>
                        </a:rPr>
                        <a:t>리스트기능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수신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조회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대화창 삭제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70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설명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이름</a:t>
                      </a:r>
                      <a:r>
                        <a:rPr lang="en" dirty="0">
                          <a:effectLst/>
                          <a:latin typeface="Helvetica" pitchFamily="2" charset="0"/>
                        </a:rPr>
                        <a:t>or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번호별로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 최근 순서대로 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대화창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 나열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수신받은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 메시지 나열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원하는 메시지 내용 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기존 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대화창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13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수신 받을 메시지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조회할 메시지 글자</a:t>
                      </a:r>
                      <a:r>
                        <a:rPr lang="en" dirty="0">
                          <a:effectLst/>
                          <a:latin typeface="Helvetica" pitchFamily="2" charset="0"/>
                        </a:rPr>
                        <a:t>or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내용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삭제할 대화창 선택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3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출력값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대화 리스트 출력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수신 받은 메시지 출력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데이터 유무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유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데이터출력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알림창출력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 성공여부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14594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5893BD-9FE2-8343-A933-2692C54C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88083"/>
              </p:ext>
            </p:extLst>
          </p:nvPr>
        </p:nvGraphicFramePr>
        <p:xfrm>
          <a:off x="1371600" y="4217979"/>
          <a:ext cx="9601200" cy="2468880"/>
        </p:xfrm>
        <a:graphic>
          <a:graphicData uri="http://schemas.openxmlformats.org/drawingml/2006/table">
            <a:tbl>
              <a:tblPr/>
              <a:tblGrid>
                <a:gridCol w="2400300">
                  <a:extLst>
                    <a:ext uri="{9D8B030D-6E8A-4147-A177-3AD203B41FA5}">
                      <a16:colId xmlns:a16="http://schemas.microsoft.com/office/drawing/2014/main" val="28116349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20380885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1968246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70555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기능명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삭제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송신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대화상대조회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54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설명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기존 메시지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원하는 대상에게 메시지 송신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상대 이름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번호조회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2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삭제할 메시지 선택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보낼 메시지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한글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영어이름</a:t>
                      </a:r>
                    </a:p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or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전화번호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숫자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865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출력값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삭제 성공여부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데이터 유무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유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데이터출력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무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=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알림창출력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73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6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537B5-AE60-E442-B4D3-3CDA92D2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개념적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4094AD-AAA8-CC4A-AE99-641F2952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65" y="1510001"/>
            <a:ext cx="6363730" cy="4923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909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D820F-5DAC-BF47-8EB1-19F99FE3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013" y="586915"/>
            <a:ext cx="3416710" cy="728525"/>
          </a:xfrm>
        </p:spPr>
        <p:txBody>
          <a:bodyPr/>
          <a:lstStyle/>
          <a:p>
            <a:r>
              <a:rPr kumimoji="1" lang="ko-KR" altLang="en-US" dirty="0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D90F2-98CC-B145-BD77-2FE2B5A3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6381"/>
            <a:ext cx="4235570" cy="508958"/>
          </a:xfrm>
        </p:spPr>
        <p:txBody>
          <a:bodyPr/>
          <a:lstStyle/>
          <a:p>
            <a:r>
              <a:rPr kumimoji="1" lang="en-US" altLang="ko-KR" dirty="0"/>
              <a:t>Users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586E13-B782-6144-BCDF-FCB8A0555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02408"/>
              </p:ext>
            </p:extLst>
          </p:nvPr>
        </p:nvGraphicFramePr>
        <p:xfrm>
          <a:off x="1371600" y="2070435"/>
          <a:ext cx="8127999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348087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624941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37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err="1"/>
                        <a:t>User_id</a:t>
                      </a:r>
                      <a:endParaRPr lang="ko-KR" alt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Phone_number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261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19B2122-7189-E74C-B30C-C98E42B74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851"/>
              </p:ext>
            </p:extLst>
          </p:nvPr>
        </p:nvGraphicFramePr>
        <p:xfrm>
          <a:off x="1371599" y="3856868"/>
          <a:ext cx="812800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7332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8262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8164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42004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err="1"/>
                        <a:t>Conversation_id</a:t>
                      </a:r>
                      <a:endParaRPr lang="ko-KR" alt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445073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95A84E-9B01-814B-8820-095833EAC1CD}"/>
              </a:ext>
            </a:extLst>
          </p:cNvPr>
          <p:cNvSpPr txBox="1">
            <a:spLocks/>
          </p:cNvSpPr>
          <p:nvPr/>
        </p:nvSpPr>
        <p:spPr>
          <a:xfrm>
            <a:off x="1371599" y="3261472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conversation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258E070-A7CD-124E-BC12-ED2A417FCDC1}"/>
              </a:ext>
            </a:extLst>
          </p:cNvPr>
          <p:cNvSpPr txBox="1">
            <a:spLocks/>
          </p:cNvSpPr>
          <p:nvPr/>
        </p:nvSpPr>
        <p:spPr>
          <a:xfrm>
            <a:off x="1371599" y="4824944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Users</a:t>
            </a:r>
            <a:endParaRPr kumimoji="1"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B00FA07-AFFC-C049-9B5F-87F970B8D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6526"/>
              </p:ext>
            </p:extLst>
          </p:nvPr>
        </p:nvGraphicFramePr>
        <p:xfrm>
          <a:off x="1371599" y="5441441"/>
          <a:ext cx="10575985" cy="5148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5197">
                  <a:extLst>
                    <a:ext uri="{9D8B030D-6E8A-4147-A177-3AD203B41FA5}">
                      <a16:colId xmlns:a16="http://schemas.microsoft.com/office/drawing/2014/main" val="422557959"/>
                    </a:ext>
                  </a:extLst>
                </a:gridCol>
                <a:gridCol w="2115197">
                  <a:extLst>
                    <a:ext uri="{9D8B030D-6E8A-4147-A177-3AD203B41FA5}">
                      <a16:colId xmlns:a16="http://schemas.microsoft.com/office/drawing/2014/main" val="41806038"/>
                    </a:ext>
                  </a:extLst>
                </a:gridCol>
                <a:gridCol w="1878616">
                  <a:extLst>
                    <a:ext uri="{9D8B030D-6E8A-4147-A177-3AD203B41FA5}">
                      <a16:colId xmlns:a16="http://schemas.microsoft.com/office/drawing/2014/main" val="2235939380"/>
                    </a:ext>
                  </a:extLst>
                </a:gridCol>
                <a:gridCol w="2351778">
                  <a:extLst>
                    <a:ext uri="{9D8B030D-6E8A-4147-A177-3AD203B41FA5}">
                      <a16:colId xmlns:a16="http://schemas.microsoft.com/office/drawing/2014/main" val="221621740"/>
                    </a:ext>
                  </a:extLst>
                </a:gridCol>
                <a:gridCol w="2115197">
                  <a:extLst>
                    <a:ext uri="{9D8B030D-6E8A-4147-A177-3AD203B41FA5}">
                      <a16:colId xmlns:a16="http://schemas.microsoft.com/office/drawing/2014/main" val="1167986569"/>
                    </a:ext>
                  </a:extLst>
                </a:gridCol>
              </a:tblGrid>
              <a:tr h="51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u="sng" dirty="0" err="1"/>
                        <a:t>Conversation_reply_id</a:t>
                      </a:r>
                      <a:endParaRPr lang="ko-KR" altLang="en-US" sz="16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reply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User_id_fk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Conversation_id_fk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581745"/>
                  </a:ext>
                </a:extLst>
              </a:tr>
            </a:tbl>
          </a:graphicData>
        </a:graphic>
      </p:graphicFrame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28E39C04-E57E-0740-B903-D08983FD52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6724" y="2520240"/>
            <a:ext cx="1323096" cy="1301126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81DB1B5-5DF3-174B-B9D8-49F0504DBEB4}"/>
              </a:ext>
            </a:extLst>
          </p:cNvPr>
          <p:cNvCxnSpPr>
            <a:cxnSpLocks/>
          </p:cNvCxnSpPr>
          <p:nvPr/>
        </p:nvCxnSpPr>
        <p:spPr>
          <a:xfrm flipV="1">
            <a:off x="6172200" y="1428750"/>
            <a:ext cx="0" cy="24036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CD25214-C1A6-FB4E-ACF1-BFD593E44AC7}"/>
              </a:ext>
            </a:extLst>
          </p:cNvPr>
          <p:cNvCxnSpPr>
            <a:cxnSpLocks/>
          </p:cNvCxnSpPr>
          <p:nvPr/>
        </p:nvCxnSpPr>
        <p:spPr>
          <a:xfrm>
            <a:off x="2998839" y="1414325"/>
            <a:ext cx="3173361" cy="144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681BF5-5BC4-C444-9C16-35937987A6AD}"/>
              </a:ext>
            </a:extLst>
          </p:cNvPr>
          <p:cNvCxnSpPr>
            <a:cxnSpLocks/>
          </p:cNvCxnSpPr>
          <p:nvPr/>
        </p:nvCxnSpPr>
        <p:spPr>
          <a:xfrm>
            <a:off x="2998839" y="1414325"/>
            <a:ext cx="0" cy="4636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E1BC3ECF-1EC1-AF4D-BA57-E9350814C11A}"/>
              </a:ext>
            </a:extLst>
          </p:cNvPr>
          <p:cNvCxnSpPr>
            <a:cxnSpLocks/>
          </p:cNvCxnSpPr>
          <p:nvPr/>
        </p:nvCxnSpPr>
        <p:spPr>
          <a:xfrm flipV="1">
            <a:off x="8723671" y="4591781"/>
            <a:ext cx="0" cy="8326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0DD219AE-FF7E-624B-B1DC-09F9048CEC2C}"/>
              </a:ext>
            </a:extLst>
          </p:cNvPr>
          <p:cNvCxnSpPr>
            <a:cxnSpLocks/>
          </p:cNvCxnSpPr>
          <p:nvPr/>
        </p:nvCxnSpPr>
        <p:spPr>
          <a:xfrm>
            <a:off x="2998839" y="4584569"/>
            <a:ext cx="5724832" cy="721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8E15D78-718E-4D49-81E5-032D4DF3713F}"/>
              </a:ext>
            </a:extLst>
          </p:cNvPr>
          <p:cNvCxnSpPr>
            <a:cxnSpLocks/>
          </p:cNvCxnSpPr>
          <p:nvPr/>
        </p:nvCxnSpPr>
        <p:spPr>
          <a:xfrm flipV="1">
            <a:off x="3013589" y="4229763"/>
            <a:ext cx="0" cy="3620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76275205-8865-C74D-A6F9-6EB88179BA1D}"/>
              </a:ext>
            </a:extLst>
          </p:cNvPr>
          <p:cNvCxnSpPr>
            <a:cxnSpLocks/>
          </p:cNvCxnSpPr>
          <p:nvPr/>
        </p:nvCxnSpPr>
        <p:spPr>
          <a:xfrm flipV="1">
            <a:off x="6666965" y="580103"/>
            <a:ext cx="0" cy="48613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E0A81FFB-690D-2E4B-89EB-100D3CD2EDF7}"/>
              </a:ext>
            </a:extLst>
          </p:cNvPr>
          <p:cNvCxnSpPr>
            <a:cxnSpLocks/>
          </p:cNvCxnSpPr>
          <p:nvPr/>
        </p:nvCxnSpPr>
        <p:spPr>
          <a:xfrm>
            <a:off x="3514087" y="586915"/>
            <a:ext cx="3173361" cy="144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64CB384-5A0A-214D-81FE-33F3DD573518}"/>
              </a:ext>
            </a:extLst>
          </p:cNvPr>
          <p:cNvCxnSpPr>
            <a:cxnSpLocks/>
          </p:cNvCxnSpPr>
          <p:nvPr/>
        </p:nvCxnSpPr>
        <p:spPr>
          <a:xfrm flipH="1">
            <a:off x="3514087" y="601340"/>
            <a:ext cx="14749" cy="14539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5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203F9-94EE-4547-BAB8-DBC7F7F8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B2934-85CE-3548-94CC-DAB3D09D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830" y="3752490"/>
            <a:ext cx="7703389" cy="1889185"/>
          </a:xfrm>
        </p:spPr>
        <p:txBody>
          <a:bodyPr>
            <a:normAutofit/>
          </a:bodyPr>
          <a:lstStyle/>
          <a:p>
            <a:r>
              <a:rPr lang="en-US" altLang="ko-KR" dirty="0"/>
              <a:t>CREATE TABLE `</a:t>
            </a:r>
            <a:r>
              <a:rPr lang="en-US" altLang="ko-KR" b="1" dirty="0"/>
              <a:t>users</a:t>
            </a:r>
            <a:r>
              <a:rPr lang="en-US" altLang="ko-KR" dirty="0"/>
              <a:t>` (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user_id</a:t>
            </a:r>
            <a:r>
              <a:rPr lang="en-US" altLang="ko-KR" dirty="0"/>
              <a:t>` </a:t>
            </a:r>
            <a:r>
              <a:rPr lang="en-US" altLang="ko-KR" dirty="0" err="1"/>
              <a:t>int</a:t>
            </a:r>
            <a:r>
              <a:rPr lang="en-US" altLang="ko-KR" dirty="0"/>
              <a:t> NOT NULL PRIMARY KEY AUTO_INCREMENT ,</a:t>
            </a:r>
            <a:br>
              <a:rPr lang="en-US" altLang="ko-KR" dirty="0"/>
            </a:br>
            <a:r>
              <a:rPr lang="en-US" altLang="ko-KR" dirty="0"/>
              <a:t>`username` varchar(25) NOT NULL UNIQUE,</a:t>
            </a:r>
            <a:br>
              <a:rPr lang="en-US" altLang="ko-KR" dirty="0"/>
            </a:br>
            <a:r>
              <a:rPr lang="en-US" altLang="ko-KR" dirty="0"/>
              <a:t>`</a:t>
            </a:r>
            <a:r>
              <a:rPr lang="en-US" altLang="ko-KR" dirty="0" err="1"/>
              <a:t>phone_number</a:t>
            </a:r>
            <a:r>
              <a:rPr lang="en-US" altLang="ko-KR" dirty="0"/>
              <a:t>` varchar(50) NOT NULL ,</a:t>
            </a:r>
            <a:br>
              <a:rPr lang="en-US" altLang="ko-KR" dirty="0"/>
            </a:br>
            <a:r>
              <a:rPr lang="en-US" altLang="ko-KR" dirty="0"/>
              <a:t>);</a:t>
            </a:r>
            <a:endParaRPr lang="ko-KR" altLang="en-US" dirty="0"/>
          </a:p>
          <a:p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3DEDAB7-3824-3C46-8B57-57A0093E0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955083"/>
              </p:ext>
            </p:extLst>
          </p:nvPr>
        </p:nvGraphicFramePr>
        <p:xfrm>
          <a:off x="1250830" y="175661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886390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745508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24279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/>
                        <a:t>user_id</a:t>
                      </a:r>
                      <a:endParaRPr lang="ko-KR" alt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phone_number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6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010-1111-1111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7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010-2222-2222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50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010-0000-0000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8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831149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{484F2DBF-3647-4848-BD34-1F8BE690F05A}tf10001072</Template>
  <TotalTime>83</TotalTime>
  <Words>511</Words>
  <Application>Microsoft Office PowerPoint</Application>
  <PresentationFormat>와이드스크린</PresentationFormat>
  <Paragraphs>226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돋움</vt:lpstr>
      <vt:lpstr>Franklin Gothic Book</vt:lpstr>
      <vt:lpstr>Helvetica</vt:lpstr>
      <vt:lpstr>자르기</vt:lpstr>
      <vt:lpstr>Messenger DB</vt:lpstr>
      <vt:lpstr>목차</vt:lpstr>
      <vt:lpstr>요구사항 분석</vt:lpstr>
      <vt:lpstr>기능 명세</vt:lpstr>
      <vt:lpstr>기능 명세</vt:lpstr>
      <vt:lpstr>기능 명세 - 메시지</vt:lpstr>
      <vt:lpstr>개념적 설계</vt:lpstr>
      <vt:lpstr>논리적 설계</vt:lpstr>
      <vt:lpstr>물리적 설계</vt:lpstr>
      <vt:lpstr>물리적 설계</vt:lpstr>
      <vt:lpstr>물리적 설계</vt:lpstr>
      <vt:lpstr>Program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Messenger DB</dc:title>
  <dc:creator>Woojae Joo</dc:creator>
  <cp:lastModifiedBy>Woojae Joo</cp:lastModifiedBy>
  <cp:revision>14</cp:revision>
  <dcterms:created xsi:type="dcterms:W3CDTF">2019-11-12T05:39:37Z</dcterms:created>
  <dcterms:modified xsi:type="dcterms:W3CDTF">2019-11-13T12:12:03Z</dcterms:modified>
</cp:coreProperties>
</file>